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72" r:id="rId6"/>
    <p:sldId id="277" r:id="rId7"/>
    <p:sldId id="278" r:id="rId8"/>
    <p:sldId id="279" r:id="rId9"/>
    <p:sldId id="280" r:id="rId10"/>
    <p:sldId id="282" r:id="rId11"/>
    <p:sldId id="283" r:id="rId12"/>
    <p:sldId id="284" r:id="rId13"/>
    <p:sldId id="286" r:id="rId14"/>
    <p:sldId id="285" r:id="rId15"/>
    <p:sldId id="287" r:id="rId16"/>
    <p:sldId id="288" r:id="rId17"/>
    <p:sldId id="290" r:id="rId18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280" autoAdjust="0"/>
  </p:normalViewPr>
  <p:slideViewPr>
    <p:cSldViewPr>
      <p:cViewPr varScale="1">
        <p:scale>
          <a:sx n="89" d="100"/>
          <a:sy n="89" d="100"/>
        </p:scale>
        <p:origin x="534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m9U1o6L58-o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9049070" cy="3200400"/>
          </a:xfrm>
        </p:spPr>
        <p:txBody>
          <a:bodyPr rtlCol="0">
            <a:normAutofit fontScale="90000"/>
          </a:bodyPr>
          <a:lstStyle/>
          <a:p>
            <a:pPr rtl="0"/>
            <a:r>
              <a:rPr lang="ru" b="1" dirty="0" smtClean="0"/>
              <a:t>ПРОФИЛАКТИКА ЭМОЦИОНАЛЬНОГО ВЫГОРАНИЯ У ПЕДАГОГОВ ОО</a:t>
            </a:r>
            <a:endParaRPr lang="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endParaRPr lang="ru" dirty="0"/>
          </a:p>
          <a:p>
            <a:pPr rtl="0"/>
            <a:endParaRPr lang="ru" dirty="0"/>
          </a:p>
          <a:p>
            <a:pPr rtl="0"/>
            <a:endParaRPr lang="ru" dirty="0"/>
          </a:p>
          <a:p>
            <a:pPr rtl="0"/>
            <a:r>
              <a:rPr lang="ru-RU" dirty="0" err="1" smtClean="0"/>
              <a:t>Тарбаева</a:t>
            </a:r>
            <a:r>
              <a:rPr lang="ru-RU" dirty="0" smtClean="0"/>
              <a:t> О.С., </a:t>
            </a:r>
            <a:r>
              <a:rPr lang="ru-RU" dirty="0" smtClean="0"/>
              <a:t>педагог-психолог МАОУ СОШ №60, РЦО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404664"/>
            <a:ext cx="6172200" cy="59766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200" b="1" dirty="0" smtClean="0"/>
              <a:t>2. Физические </a:t>
            </a:r>
            <a:r>
              <a:rPr lang="ru-RU" sz="2200" b="1" dirty="0"/>
              <a:t>упражнения для снятия мышечного напряжения</a:t>
            </a:r>
            <a:endParaRPr lang="ru-RU" sz="2200" dirty="0"/>
          </a:p>
          <a:p>
            <a:pPr marL="0" indent="0">
              <a:buNone/>
            </a:pPr>
            <a:r>
              <a:rPr lang="ru-RU" sz="2100" dirty="0" smtClean="0"/>
              <a:t>Цель </a:t>
            </a:r>
            <a:r>
              <a:rPr lang="ru-RU" sz="2100" dirty="0"/>
              <a:t>упражнений - полное расслабление мышц. </a:t>
            </a:r>
            <a:endParaRPr lang="ru-RU" sz="2100" dirty="0" smtClean="0"/>
          </a:p>
          <a:p>
            <a:r>
              <a:rPr lang="ru-RU" sz="2100" b="1" dirty="0" smtClean="0"/>
              <a:t>Работа </a:t>
            </a:r>
            <a:r>
              <a:rPr lang="ru-RU" sz="2100" b="1" dirty="0"/>
              <a:t>с мышцами </a:t>
            </a:r>
            <a:r>
              <a:rPr lang="ru-RU" sz="2100" b="1" dirty="0" smtClean="0"/>
              <a:t>рук</a:t>
            </a:r>
            <a:endParaRPr lang="ru-RU" sz="2100" b="1" dirty="0"/>
          </a:p>
          <a:p>
            <a:pPr marL="0" indent="0">
              <a:buNone/>
            </a:pPr>
            <a:r>
              <a:rPr lang="ru-RU" sz="1900" dirty="0"/>
              <a:t>Сожмите кисти в кулак, напрягите предплечья и плечи. В течение нескольких секунд фиксируйте напряженное состояние, а затем плавно расслабляйте мышцы, до состояния «тряпки». Повторите 3 </a:t>
            </a:r>
            <a:r>
              <a:rPr lang="ru-RU" sz="1900" dirty="0" smtClean="0"/>
              <a:t>раза.</a:t>
            </a:r>
          </a:p>
          <a:p>
            <a:pPr marL="342900" indent="-342900"/>
            <a:r>
              <a:rPr lang="ru-RU" sz="2100" b="1" dirty="0" smtClean="0"/>
              <a:t>Работа с мышцами </a:t>
            </a:r>
            <a:r>
              <a:rPr lang="ru-RU" sz="2100" b="1" dirty="0"/>
              <a:t>шеи и </a:t>
            </a:r>
            <a:r>
              <a:rPr lang="ru-RU" sz="2100" b="1" dirty="0" smtClean="0"/>
              <a:t>плеч</a:t>
            </a:r>
            <a:endParaRPr lang="ru-RU" sz="2100" b="1" dirty="0"/>
          </a:p>
          <a:p>
            <a:pPr marL="0" indent="0">
              <a:buNone/>
            </a:pPr>
            <a:r>
              <a:rPr lang="ru-RU" sz="1900" dirty="0"/>
              <a:t>Самая «любимая» стрессом зона. Поднимите плечи вверх стараясь максимально напрячь при этом мышцы спины, шеи. Расслабьтесь. Почувствуйте, как наслаждается ваше тело, получившее освобождение. Повторите 3 </a:t>
            </a:r>
            <a:r>
              <a:rPr lang="ru-RU" sz="1900" dirty="0" smtClean="0"/>
              <a:t>раза.</a:t>
            </a:r>
          </a:p>
          <a:p>
            <a:pPr marL="342900" indent="-342900"/>
            <a:r>
              <a:rPr lang="ru-RU" sz="2100" b="1" dirty="0" smtClean="0"/>
              <a:t>Работа с мышцами ног</a:t>
            </a:r>
            <a:endParaRPr lang="ru-RU" sz="2100" b="1" dirty="0"/>
          </a:p>
          <a:p>
            <a:pPr marL="0" indent="0">
              <a:buNone/>
            </a:pPr>
            <a:r>
              <a:rPr lang="ru-RU" sz="1900" dirty="0"/>
              <a:t>Напрягите сразу все мышцы ног – от пяток до бедер. В течение нескольких секунд фиксируйте напряженное состояние, а затем расслабьте мышцы. Повторите 3 раза.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18" y="908720"/>
            <a:ext cx="4533055" cy="35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2" y="685800"/>
            <a:ext cx="10633247" cy="54864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/>
              <a:t>3. Медитация</a:t>
            </a:r>
            <a:r>
              <a:rPr lang="ru-RU" sz="2000" b="1" dirty="0"/>
              <a:t>  </a:t>
            </a:r>
            <a:r>
              <a:rPr lang="ru-RU" sz="2000" b="1" dirty="0" smtClean="0"/>
              <a:t>(аутотренинг)</a:t>
            </a:r>
          </a:p>
          <a:p>
            <a:pPr marL="0" indent="0">
              <a:buNone/>
            </a:pPr>
            <a:r>
              <a:rPr lang="ru-RU" sz="2000" dirty="0" smtClean="0"/>
              <a:t>Медитация </a:t>
            </a:r>
            <a:r>
              <a:rPr lang="ru-RU" sz="2000" dirty="0"/>
              <a:t>представляет собой состояние, при котором достигается высшая степень концентрации внимания или же, наоборот, полное его рассредоточение.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www.youtube.com/watch?v=m9U1o6L58-o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72" y="2852936"/>
            <a:ext cx="5160640" cy="3433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2852936"/>
            <a:ext cx="5040560" cy="34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884" y="351906"/>
            <a:ext cx="6768752" cy="2789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4. Арт-терапия </a:t>
            </a:r>
          </a:p>
          <a:p>
            <a:pPr marL="0" indent="0" algn="ctr">
              <a:buNone/>
            </a:pPr>
            <a:r>
              <a:rPr lang="ru-RU" sz="2000" b="1" dirty="0" smtClean="0"/>
              <a:t>- </a:t>
            </a:r>
            <a:r>
              <a:rPr lang="ru-RU" sz="2000" dirty="0" smtClean="0"/>
              <a:t>раскрашивание </a:t>
            </a:r>
            <a:r>
              <a:rPr lang="ru-RU" sz="2000" dirty="0"/>
              <a:t>готовых </a:t>
            </a:r>
            <a:r>
              <a:rPr lang="ru-RU" sz="2000" dirty="0" err="1" smtClean="0"/>
              <a:t>мандал</a:t>
            </a:r>
            <a:r>
              <a:rPr lang="ru-RU" sz="2000" dirty="0" smtClean="0"/>
              <a:t>, раскрасок*</a:t>
            </a:r>
            <a:endParaRPr lang="ru-RU" sz="2000" b="1" dirty="0" smtClean="0"/>
          </a:p>
          <a:p>
            <a:pPr marL="0" indent="0" algn="just">
              <a:buNone/>
            </a:pPr>
            <a:r>
              <a:rPr lang="ru-RU" sz="1800" dirty="0" smtClean="0"/>
              <a:t>в </a:t>
            </a:r>
            <a:r>
              <a:rPr lang="ru-RU" sz="1800" dirty="0"/>
              <a:t>целях коррекции эмоционального состояния, </a:t>
            </a:r>
            <a:r>
              <a:rPr lang="ru-RU" sz="1800" dirty="0" smtClean="0"/>
              <a:t>снятия внутреннего напряжения, нормализации поведения, релаксации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* САЙТ СОШ №60 – Информация для учителей – Профилактика СЭВ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016" y="316756"/>
            <a:ext cx="2859361" cy="2859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748" y="2882520"/>
            <a:ext cx="2070559" cy="2926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01" y="2852936"/>
            <a:ext cx="3068960" cy="3068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8" y="3284984"/>
            <a:ext cx="3613638" cy="2743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42" y="3571061"/>
            <a:ext cx="2069823" cy="31047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632" y="3660956"/>
            <a:ext cx="2068026" cy="29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0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20688"/>
            <a:ext cx="96012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РЕКОМЕНДАЦИИ ПЕДАГОГАМ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1923" y="1676400"/>
            <a:ext cx="9193089" cy="44958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Общение</a:t>
            </a:r>
          </a:p>
          <a:p>
            <a:pPr marL="457200" indent="-457200">
              <a:buAutoNum type="arabicPeriod"/>
            </a:pPr>
            <a:r>
              <a:rPr lang="ru-RU" dirty="0" smtClean="0"/>
              <a:t>Овладение умениями и навыками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(дыхательные практика, медитации, релаксация)</a:t>
            </a:r>
          </a:p>
          <a:p>
            <a:pPr marL="457200" indent="-457200">
              <a:buAutoNum type="arabicPeriod"/>
            </a:pPr>
            <a:r>
              <a:rPr lang="ru-RU" dirty="0" smtClean="0"/>
              <a:t>Поддержание физической формы (физические нагрузки, спорт, йога, полноценный сон, правильное питание)</a:t>
            </a:r>
          </a:p>
          <a:p>
            <a:pPr marL="457200" indent="-457200">
              <a:buAutoNum type="arabicPeriod"/>
            </a:pPr>
            <a:r>
              <a:rPr lang="ru-RU" dirty="0" smtClean="0"/>
              <a:t>Использование «тайм-аутов» (отдых, встречи с друзьями, хобби, музеи, театры и др.)</a:t>
            </a:r>
          </a:p>
          <a:p>
            <a:pPr marL="457200" indent="-457200">
              <a:buAutoNum type="arabicPeriod"/>
            </a:pPr>
            <a:r>
              <a:rPr lang="ru-RU" dirty="0" smtClean="0"/>
              <a:t>Контроль эмоций, их своевременная разрядка</a:t>
            </a:r>
          </a:p>
          <a:p>
            <a:pPr marL="457200" indent="-457200">
              <a:buAutoNum type="arabicPeriod"/>
            </a:pPr>
            <a:r>
              <a:rPr lang="ru-RU" dirty="0" smtClean="0"/>
              <a:t>Сохранение положительной точки зрения (мыслите позитивно, хвалите, поощряйте себя)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53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2" y="685800"/>
            <a:ext cx="3504455" cy="5486400"/>
          </a:xfrm>
        </p:spPr>
        <p:txBody>
          <a:bodyPr>
            <a:normAutofit/>
          </a:bodyPr>
          <a:lstStyle/>
          <a:p>
            <a:pPr marL="342900" indent="-342900"/>
            <a:r>
              <a:rPr lang="ru-RU" dirty="0" smtClean="0"/>
              <a:t>Республиканская психолого-педагогическая, медицинская и социальная служба: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Консультации для детей и подростков, родителей и педагогов </a:t>
            </a:r>
          </a:p>
          <a:p>
            <a:pPr marL="0" indent="0">
              <a:buNone/>
            </a:pPr>
            <a:r>
              <a:rPr lang="ru-RU" dirty="0" smtClean="0"/>
              <a:t>Тел:</a:t>
            </a:r>
          </a:p>
          <a:p>
            <a:pPr marL="0" indent="0">
              <a:buNone/>
            </a:pPr>
            <a:r>
              <a:rPr lang="ru-RU" dirty="0" smtClean="0"/>
              <a:t>8(9021)695529,      8(3012)440259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70" y="685800"/>
            <a:ext cx="3334672" cy="4725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2" y="685800"/>
            <a:ext cx="3340467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1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" sz="3000" b="1" dirty="0" smtClean="0">
                <a:solidFill>
                  <a:srgbClr val="0070C0"/>
                </a:solidFill>
              </a:rPr>
              <a:t>СИНДРОМ ЭМОЦИОНАЛЬНОГО ВЫГОРАНИЯ (СЭВ)</a:t>
            </a:r>
            <a:endParaRPr lang="ru" sz="3000" b="1" dirty="0">
              <a:solidFill>
                <a:srgbClr val="0070C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845940" y="1772816"/>
            <a:ext cx="9601200" cy="4495800"/>
          </a:xfrm>
        </p:spPr>
        <p:txBody>
          <a:bodyPr rtlCol="0"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СЭВ – это понятие, введённое в психологию американским психиатром Гербертом </a:t>
            </a:r>
            <a:r>
              <a:rPr lang="ru-RU" dirty="0" err="1"/>
              <a:t>Фрейденбергером</a:t>
            </a:r>
            <a:r>
              <a:rPr lang="ru-RU" dirty="0"/>
              <a:t> в 1974 </a:t>
            </a:r>
            <a:r>
              <a:rPr lang="ru-RU" dirty="0" smtClean="0"/>
              <a:t>году, </a:t>
            </a:r>
            <a:r>
              <a:rPr lang="ru-RU" dirty="0"/>
              <a:t>для описания деморализации, разочарования и крайней усталости, наблюдаемых у специалистов, работающих в системе профессий «</a:t>
            </a:r>
            <a:r>
              <a:rPr lang="ru-RU" dirty="0" smtClean="0"/>
              <a:t>человек-человек</a:t>
            </a:r>
            <a:r>
              <a:rPr lang="ru-RU" dirty="0"/>
              <a:t>».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Синдром </a:t>
            </a:r>
            <a:r>
              <a:rPr lang="ru-RU" dirty="0">
                <a:solidFill>
                  <a:srgbClr val="0070C0"/>
                </a:solidFill>
              </a:rPr>
              <a:t>эмоционального выгорания </a:t>
            </a:r>
            <a:r>
              <a:rPr lang="ru-RU" dirty="0"/>
              <a:t>представляет собой состояние эмоционального, умственного истощения, физического утомления, возникающее в результате хронического стресса на работе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Может </a:t>
            </a:r>
            <a:r>
              <a:rPr lang="ru-RU" dirty="0"/>
              <a:t>характеризоваться нарушением продуктивности в работе, усталостью, бессонницей, повышенной подверженностью к соматическим заболеваниям, употреблению алкоголя или других </a:t>
            </a:r>
            <a:r>
              <a:rPr lang="ru-RU" dirty="0" err="1"/>
              <a:t>психоактивных</a:t>
            </a:r>
            <a:r>
              <a:rPr lang="ru-RU" dirty="0"/>
              <a:t> веществ, </a:t>
            </a:r>
            <a:r>
              <a:rPr lang="ru-RU" dirty="0" smtClean="0"/>
              <a:t>депрессивным состояниям.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476672"/>
            <a:ext cx="9625135" cy="5688632"/>
          </a:xfrm>
        </p:spPr>
        <p:txBody>
          <a:bodyPr>
            <a:normAutofit/>
          </a:bodyPr>
          <a:lstStyle/>
          <a:p>
            <a:pPr fontAlgn="base"/>
            <a:r>
              <a:rPr lang="ru-RU" sz="2800" b="1" dirty="0">
                <a:solidFill>
                  <a:srgbClr val="0070C0"/>
                </a:solidFill>
              </a:rPr>
              <a:t>Признаки выгорания</a:t>
            </a:r>
            <a:r>
              <a:rPr lang="ru-RU" sz="2800" b="1" dirty="0" smtClean="0">
                <a:solidFill>
                  <a:srgbClr val="0070C0"/>
                </a:solidFill>
              </a:rPr>
              <a:t>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200" b="1" dirty="0"/>
              <a:t>Изменение поведения:</a:t>
            </a:r>
            <a:r>
              <a:rPr lang="ru-RU" sz="2200" dirty="0"/>
              <a:t> скука, сопротивление при выходе на работу, опоздания, употребление </a:t>
            </a:r>
            <a:r>
              <a:rPr lang="ru-RU" sz="2200" dirty="0" err="1"/>
              <a:t>психоактивных</a:t>
            </a:r>
            <a:r>
              <a:rPr lang="ru-RU" sz="2200" dirty="0"/>
              <a:t> веществ, подверженность несчастным случаям, снижение креативности.</a:t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Изменение </a:t>
            </a:r>
            <a:r>
              <a:rPr lang="ru-RU" sz="2200" b="1" dirty="0"/>
              <a:t>в чувствах:</a:t>
            </a:r>
            <a:r>
              <a:rPr lang="ru-RU" sz="2200" dirty="0"/>
              <a:t> депрессия, </a:t>
            </a:r>
            <a:r>
              <a:rPr lang="ru-RU" sz="2200" dirty="0" smtClean="0"/>
              <a:t>чувство </a:t>
            </a:r>
            <a:r>
              <a:rPr lang="ru-RU" sz="2200" dirty="0"/>
              <a:t>неудачи, вины, горечи, раздражительность, чувство придирок.</a:t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Изменения </a:t>
            </a:r>
            <a:r>
              <a:rPr lang="ru-RU" sz="2200" b="1" dirty="0"/>
              <a:t>в мышлении:</a:t>
            </a:r>
            <a:r>
              <a:rPr lang="ru-RU" sz="2200" dirty="0"/>
              <a:t> снижение концентрации внимания, ригидность, подозрительность, недоверчивость, менталитет жертвы, черствость.</a:t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Изменение </a:t>
            </a:r>
            <a:r>
              <a:rPr lang="ru-RU" sz="2200" b="1" dirty="0"/>
              <a:t>здоровья:</a:t>
            </a:r>
            <a:r>
              <a:rPr lang="ru-RU" sz="2200" dirty="0"/>
              <a:t> нарушение сна, утомляемость, снижение иммунитета.</a:t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9471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527720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Анкета</a:t>
            </a:r>
            <a:r>
              <a:rPr lang="ru-RU" altLang="ru-RU" dirty="0">
                <a:solidFill>
                  <a:srgbClr val="0070C0"/>
                </a:solidFill>
                <a:latin typeface="Elektra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оценки</a:t>
            </a:r>
            <a:r>
              <a:rPr lang="ru-RU" altLang="ru-RU" dirty="0">
                <a:solidFill>
                  <a:srgbClr val="0070C0"/>
                </a:solidFill>
                <a:latin typeface="Elektra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синдрома</a:t>
            </a:r>
            <a:r>
              <a:rPr lang="ru-RU" altLang="ru-RU" dirty="0">
                <a:solidFill>
                  <a:srgbClr val="0070C0"/>
                </a:solidFill>
                <a:latin typeface="Elektra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эмоционального</a:t>
            </a:r>
            <a:r>
              <a:rPr lang="ru-RU" altLang="ru-RU" dirty="0">
                <a:solidFill>
                  <a:srgbClr val="0070C0"/>
                </a:solidFill>
                <a:latin typeface="Elektra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выгорания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124573"/>
              </p:ext>
            </p:extLst>
          </p:nvPr>
        </p:nvGraphicFramePr>
        <p:xfrm>
          <a:off x="1340427" y="908721"/>
          <a:ext cx="9554586" cy="388843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005455">
                  <a:extLst>
                    <a:ext uri="{9D8B030D-6E8A-4147-A177-3AD203B41FA5}">
                      <a16:colId xmlns:a16="http://schemas.microsoft.com/office/drawing/2014/main" val="1536188176"/>
                    </a:ext>
                  </a:extLst>
                </a:gridCol>
                <a:gridCol w="1347816">
                  <a:extLst>
                    <a:ext uri="{9D8B030D-6E8A-4147-A177-3AD203B41FA5}">
                      <a16:colId xmlns:a16="http://schemas.microsoft.com/office/drawing/2014/main" val="1583428616"/>
                    </a:ext>
                  </a:extLst>
                </a:gridCol>
                <a:gridCol w="1091953">
                  <a:extLst>
                    <a:ext uri="{9D8B030D-6E8A-4147-A177-3AD203B41FA5}">
                      <a16:colId xmlns:a16="http://schemas.microsoft.com/office/drawing/2014/main" val="1311578787"/>
                    </a:ext>
                  </a:extLst>
                </a:gridCol>
                <a:gridCol w="1005321">
                  <a:extLst>
                    <a:ext uri="{9D8B030D-6E8A-4147-A177-3AD203B41FA5}">
                      <a16:colId xmlns:a16="http://schemas.microsoft.com/office/drawing/2014/main" val="2535565479"/>
                    </a:ext>
                  </a:extLst>
                </a:gridCol>
                <a:gridCol w="1104041">
                  <a:extLst>
                    <a:ext uri="{9D8B030D-6E8A-4147-A177-3AD203B41FA5}">
                      <a16:colId xmlns:a16="http://schemas.microsoft.com/office/drawing/2014/main" val="430472325"/>
                    </a:ext>
                  </a:extLst>
                </a:gridCol>
              </a:tblGrid>
              <a:tr h="63043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Почти </a:t>
                      </a:r>
                      <a:r>
                        <a:rPr lang="ru-RU" sz="1100" dirty="0" smtClean="0">
                          <a:effectLst/>
                        </a:rPr>
                        <a:t>никогда – 0 баллов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Иногда – 1 балл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Часто – 2 балла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Почти</a:t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 smtClean="0">
                          <a:effectLst/>
                        </a:rPr>
                        <a:t>всегда – 3 балла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9816304"/>
                  </a:ext>
                </a:extLst>
              </a:tr>
              <a:tr h="477934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 Я чувствую себя эмоционально опустошенным к концу рабочего дня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0248140"/>
                  </a:ext>
                </a:extLst>
              </a:tr>
              <a:tr h="30709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 Я плохо засыпаю из-за переживаний, связанных с работой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7096954"/>
                  </a:ext>
                </a:extLst>
              </a:tr>
              <a:tr h="30709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 Эмоциональная нагрузка на работе слишком велика для меня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6470101"/>
                  </a:ext>
                </a:extLst>
              </a:tr>
              <a:tr h="30709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 После рабочего дня я могу срываться на своих близких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7155564"/>
                  </a:ext>
                </a:extLst>
              </a:tr>
              <a:tr h="30709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 Я чувствую, что мои нервы натянуты до предела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9430279"/>
                  </a:ext>
                </a:extLst>
              </a:tr>
              <a:tr h="63043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6. Мне сложно снять эмоциональное напряжение, возникающее у меня после рабочего дня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9378226"/>
                  </a:ext>
                </a:extLst>
              </a:tr>
              <a:tr h="30709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7. Моя работа плохо влияет на мое здоровье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93573076"/>
                  </a:ext>
                </a:extLst>
              </a:tr>
              <a:tr h="30709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8. После рабочего дня у меня уже ни на что не остается сил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2713332"/>
                  </a:ext>
                </a:extLst>
              </a:tr>
              <a:tr h="30709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9. Я чувствую себя перегруженным проблемами других людей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45309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40427" y="5102749"/>
            <a:ext cx="9554585" cy="1333618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Интерпретация результатов: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Ответы на каждый вопрос оцениваются по 4-х балльной шкале: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почти никогда – 0 баллов, иногда – 1 , часто – 2, почти всегда – 3 балла.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результатов: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суммарный показатель эмоционального выгорания: менее 3-х баллов – низкий; 3-12 – средний; выше 12 — высокий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548680"/>
            <a:ext cx="9601200" cy="648072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Фазы</a:t>
            </a:r>
            <a:r>
              <a:rPr lang="ru-RU" altLang="ru-RU" b="1" dirty="0">
                <a:solidFill>
                  <a:srgbClr val="0070C0"/>
                </a:solidFill>
                <a:latin typeface="Elektra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развития</a:t>
            </a:r>
            <a:r>
              <a:rPr lang="ru-RU" altLang="ru-RU" b="1" dirty="0">
                <a:solidFill>
                  <a:srgbClr val="0070C0"/>
                </a:solidFill>
                <a:latin typeface="Elektra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СЭВ</a:t>
            </a:r>
            <a:r>
              <a:rPr lang="ru-RU" altLang="ru-RU" b="1" dirty="0">
                <a:solidFill>
                  <a:srgbClr val="0070C0"/>
                </a:solidFill>
                <a:latin typeface="Elektra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</a:t>
            </a:r>
            <a:r>
              <a:rPr lang="ru-RU" altLang="ru-RU" b="1" dirty="0">
                <a:solidFill>
                  <a:srgbClr val="0070C0"/>
                </a:solidFill>
                <a:latin typeface="Elektra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Селье</a:t>
            </a:r>
            <a:r>
              <a:rPr lang="ru-RU" altLang="ru-RU" b="1" dirty="0" smtClean="0">
                <a:solidFill>
                  <a:srgbClr val="0070C0"/>
                </a:solidFill>
                <a:latin typeface="Elektra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2" y="1272357"/>
            <a:ext cx="10057183" cy="5180979"/>
          </a:xfrm>
        </p:spPr>
        <p:txBody>
          <a:bodyPr>
            <a:normAutofit fontScale="85000" lnSpcReduction="10000"/>
          </a:bodyPr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altLang="ru-RU" b="1" dirty="0">
                <a:solidFill>
                  <a:srgbClr val="58595E"/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I Фаза напряжения</a:t>
            </a:r>
            <a:r>
              <a:rPr lang="ru-RU" altLang="ru-RU" b="1" dirty="0" smtClean="0">
                <a:solidFill>
                  <a:srgbClr val="58595E"/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r>
              <a:rPr lang="ru-RU" altLang="ru-RU" dirty="0">
                <a:solidFill>
                  <a:srgbClr val="58595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endParaRPr lang="ru-RU" altLang="ru-RU" dirty="0" smtClean="0">
              <a:solidFill>
                <a:srgbClr val="58595E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altLang="ru-RU" dirty="0" smtClean="0">
                <a:solidFill>
                  <a:srgbClr val="58595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Является </a:t>
            </a:r>
            <a:r>
              <a:rPr lang="ru-RU" altLang="ru-RU" dirty="0">
                <a:solidFill>
                  <a:srgbClr val="58595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предвестником и </a:t>
            </a:r>
            <a:r>
              <a:rPr lang="ru-RU" altLang="ru-RU" dirty="0">
                <a:solidFill>
                  <a:srgbClr val="58595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</a:t>
            </a:r>
            <a:r>
              <a:rPr lang="ru-RU" altLang="ru-RU" dirty="0">
                <a:solidFill>
                  <a:srgbClr val="58595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запускающим</a:t>
            </a:r>
            <a:r>
              <a:rPr lang="ru-RU" altLang="ru-RU" dirty="0">
                <a:solidFill>
                  <a:srgbClr val="58595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»</a:t>
            </a:r>
            <a:r>
              <a:rPr lang="ru-RU" altLang="ru-RU" dirty="0">
                <a:solidFill>
                  <a:srgbClr val="58595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механизмом в формировании эмоционального выгорания. Развитию СЭВ предшествует период повышенной активности, когда человек полностью поглощён работой, отказывается от потребностей, с ней не связанных, забывает о собственных нуждах. Если эти старания работника адекватно оцениваются, поддерживаются, если человек получает ощущение важности и значимости своего труда, СЭВ не развивается. Если нет, и происходит крах представлений, то СЭВ получает своё развитие.</a:t>
            </a:r>
            <a:endParaRPr lang="ru-RU" altLang="ru-RU" sz="1400" dirty="0"/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altLang="ru-RU" b="1" dirty="0">
                <a:solidFill>
                  <a:srgbClr val="58595E"/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II Фаза </a:t>
            </a:r>
            <a:r>
              <a:rPr lang="ru-RU" altLang="ru-RU" b="1" dirty="0" err="1">
                <a:solidFill>
                  <a:srgbClr val="58595E"/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резистенции</a:t>
            </a:r>
            <a:r>
              <a:rPr lang="ru-RU" altLang="ru-RU" b="1" dirty="0" smtClean="0">
                <a:solidFill>
                  <a:srgbClr val="58595E"/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r>
              <a:rPr lang="ru-RU" altLang="ru-RU" dirty="0">
                <a:solidFill>
                  <a:srgbClr val="58595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endParaRPr lang="ru-RU" altLang="ru-RU" dirty="0" smtClean="0">
              <a:solidFill>
                <a:srgbClr val="58595E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altLang="ru-RU" dirty="0" smtClean="0">
                <a:solidFill>
                  <a:srgbClr val="58595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Человек </a:t>
            </a:r>
            <a:r>
              <a:rPr lang="ru-RU" altLang="ru-RU" dirty="0">
                <a:solidFill>
                  <a:srgbClr val="58595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стремится к психологическому комфорту и поэтому старается снизить давление внешних обстоятельств.</a:t>
            </a:r>
            <a:endParaRPr lang="ru-RU" altLang="ru-RU" sz="1400" dirty="0"/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altLang="ru-RU" b="1" dirty="0">
                <a:solidFill>
                  <a:srgbClr val="58595E"/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III Фаза истощения</a:t>
            </a:r>
            <a:r>
              <a:rPr lang="ru-RU" altLang="ru-RU" b="1" dirty="0" smtClean="0">
                <a:solidFill>
                  <a:srgbClr val="58595E"/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altLang="ru-RU" dirty="0" smtClean="0">
                <a:solidFill>
                  <a:srgbClr val="58595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Характеризуется </a:t>
            </a:r>
            <a:r>
              <a:rPr lang="ru-RU" altLang="ru-RU" dirty="0">
                <a:solidFill>
                  <a:srgbClr val="58595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падением общего энергетического тонуса и ослаблением нервной системы. </a:t>
            </a:r>
            <a:r>
              <a:rPr lang="ru-RU" altLang="ru-RU" dirty="0">
                <a:solidFill>
                  <a:srgbClr val="58595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</a:t>
            </a:r>
            <a:r>
              <a:rPr lang="ru-RU" altLang="ru-RU" dirty="0">
                <a:solidFill>
                  <a:srgbClr val="58595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Выгорание</a:t>
            </a:r>
            <a:r>
              <a:rPr lang="ru-RU" altLang="ru-RU" dirty="0">
                <a:solidFill>
                  <a:srgbClr val="58595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»</a:t>
            </a:r>
            <a:r>
              <a:rPr lang="ru-RU" altLang="ru-RU" dirty="0">
                <a:solidFill>
                  <a:srgbClr val="58595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становится неотъемлемым атрибутом личности</a:t>
            </a:r>
            <a:r>
              <a:rPr lang="ru-RU" altLang="ru-RU" dirty="0" smtClean="0">
                <a:solidFill>
                  <a:srgbClr val="58595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endParaRPr lang="ru-RU" altLang="ru-RU" sz="1400" dirty="0"/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altLang="ru-RU" dirty="0" smtClean="0">
                <a:solidFill>
                  <a:srgbClr val="58595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«В</a:t>
            </a:r>
            <a:r>
              <a:rPr lang="ru-RU" altLang="ru-RU" dirty="0" smtClean="0">
                <a:solidFill>
                  <a:srgbClr val="58595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ыгорание</a:t>
            </a:r>
            <a:r>
              <a:rPr lang="ru-RU" altLang="ru-RU" dirty="0" smtClean="0">
                <a:solidFill>
                  <a:srgbClr val="58595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»</a:t>
            </a:r>
            <a:r>
              <a:rPr lang="ru-RU" altLang="ru-RU" dirty="0" smtClean="0">
                <a:solidFill>
                  <a:srgbClr val="58595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проникает </a:t>
            </a:r>
            <a:r>
              <a:rPr lang="ru-RU" altLang="ru-RU" dirty="0">
                <a:solidFill>
                  <a:srgbClr val="58595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систему ценностей личности. Возникает антигуманистический настрой. Личность утверждает, что работа с людьми не интересна, не доставляет удовлетворения, не представляет социальной ценности.</a:t>
            </a:r>
            <a:endParaRPr lang="ru-RU" altLang="ru-RU" sz="14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57200"/>
            <a:ext cx="12188825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0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120" y="188640"/>
            <a:ext cx="10201199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Профилактика СЭВ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268760"/>
            <a:ext cx="10489231" cy="475104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Рассмотрим качества, помогающие специалисту избежать профессионального выгорания</a:t>
            </a:r>
            <a:r>
              <a:rPr lang="ru-RU" dirty="0" smtClean="0"/>
              <a:t>.</a:t>
            </a:r>
          </a:p>
          <a:p>
            <a:pPr fontAlgn="base"/>
            <a:endParaRPr lang="ru-RU" dirty="0"/>
          </a:p>
          <a:p>
            <a:pPr fontAlgn="base"/>
            <a:r>
              <a:rPr lang="ru-RU" b="1" dirty="0"/>
              <a:t>Во первых, </a:t>
            </a:r>
            <a:r>
              <a:rPr lang="ru-RU" b="1" dirty="0" smtClean="0"/>
              <a:t>индивидуально-личностные </a:t>
            </a:r>
            <a:r>
              <a:rPr lang="ru-RU" b="1" dirty="0"/>
              <a:t>особенности человека:</a:t>
            </a:r>
            <a:endParaRPr lang="ru-RU" dirty="0"/>
          </a:p>
          <a:p>
            <a:pPr lvl="0" fontAlgn="base"/>
            <a:r>
              <a:rPr lang="ru-RU" dirty="0"/>
              <a:t>Сознательная, целенаправленная забота о своем физическом состоянии (к примеру, занятия спортом и поддержка здорового образа жизни</a:t>
            </a:r>
            <a:r>
              <a:rPr lang="ru-RU" dirty="0" smtClean="0"/>
              <a:t>). </a:t>
            </a:r>
          </a:p>
          <a:p>
            <a:pPr lvl="0" fontAlgn="base"/>
            <a:r>
              <a:rPr lang="ru-RU" dirty="0" smtClean="0"/>
              <a:t>Высокая </a:t>
            </a:r>
            <a:r>
              <a:rPr lang="ru-RU" dirty="0"/>
              <a:t>самооценка и уверенность в себе, своих способностях и возможностях (работа с неустойчивой самооценкой, чтение психологической литературы либо обращение к психотерапевту, который укажет направления в этом вопросе).</a:t>
            </a:r>
          </a:p>
          <a:p>
            <a:pPr lvl="0" fontAlgn="base"/>
            <a:r>
              <a:rPr lang="ru-RU" dirty="0"/>
              <a:t>Высокая профессиональная самооценка (необходимость постоянно повышать свой профессиональный уровень).</a:t>
            </a:r>
          </a:p>
          <a:p>
            <a:pPr fontAlgn="base"/>
            <a:endParaRPr lang="ru-RU" b="1" dirty="0" smtClean="0"/>
          </a:p>
          <a:p>
            <a:pPr fontAlgn="base"/>
            <a:r>
              <a:rPr lang="ru-RU" b="1" dirty="0" smtClean="0"/>
              <a:t>Во-вторых</a:t>
            </a:r>
            <a:r>
              <a:rPr lang="ru-RU" b="1" dirty="0"/>
              <a:t>,</a:t>
            </a:r>
            <a:r>
              <a:rPr lang="ru-RU" dirty="0"/>
              <a:t> выгорания избегают люди, имеющие, опыт успешного преодоления профессионального стресса; способные конструктивно меняться в напряженных условиях.</a:t>
            </a:r>
          </a:p>
          <a:p>
            <a:pPr fontAlgn="base"/>
            <a:endParaRPr lang="ru-RU" b="1" dirty="0"/>
          </a:p>
          <a:p>
            <a:pPr fontAlgn="base"/>
            <a:r>
              <a:rPr lang="ru-RU" b="1" dirty="0" smtClean="0"/>
              <a:t>В-третьих</a:t>
            </a:r>
            <a:r>
              <a:rPr lang="ru-RU" b="1" dirty="0"/>
              <a:t>,</a:t>
            </a:r>
            <a:r>
              <a:rPr lang="ru-RU" dirty="0"/>
              <a:t> важной отличительной чертой людей, не подверженных СЭВ, является способность формировать и поддерживать в себе позитивные, оптимистичные установки и ценности, как в отношении самих себя, так и других людей и жизни вообще. </a:t>
            </a:r>
          </a:p>
        </p:txBody>
      </p:sp>
    </p:spTree>
    <p:extLst>
      <p:ext uri="{BB962C8B-B14F-4D97-AF65-F5344CB8AC3E}">
        <p14:creationId xmlns:p14="http://schemas.microsoft.com/office/powerpoint/2010/main" val="131553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157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СПОСОБЫ ПРОФИЛАКТИКИ СЭВ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45940" y="1412776"/>
            <a:ext cx="4147888" cy="4759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/>
              <a:t>Физиологическая </a:t>
            </a:r>
            <a:r>
              <a:rPr lang="ru-RU" sz="2000" b="1" dirty="0" err="1" smtClean="0"/>
              <a:t>саморегуляция</a:t>
            </a:r>
            <a:endParaRPr lang="ru-RU" sz="2000" b="1" dirty="0" smtClean="0"/>
          </a:p>
          <a:p>
            <a:pPr marL="342900" indent="-342900"/>
            <a:r>
              <a:rPr lang="ru-RU" sz="1800" dirty="0" smtClean="0"/>
              <a:t>Различные </a:t>
            </a:r>
            <a:r>
              <a:rPr lang="ru-RU" sz="1800" dirty="0"/>
              <a:t>движения потягивания и расслабления </a:t>
            </a:r>
            <a:r>
              <a:rPr lang="ru-RU" sz="1800" dirty="0" smtClean="0"/>
              <a:t>мышц </a:t>
            </a:r>
            <a:endParaRPr lang="ru-RU" sz="1800" dirty="0">
              <a:sym typeface="Symbol" panose="05050102010706020507" pitchFamily="18" charset="2"/>
            </a:endParaRPr>
          </a:p>
          <a:p>
            <a:pPr marL="342900" indent="-342900"/>
            <a:r>
              <a:rPr lang="ru-RU" sz="1800" dirty="0" smtClean="0"/>
              <a:t>Посещение </a:t>
            </a:r>
            <a:r>
              <a:rPr lang="ru-RU" sz="1800" dirty="0"/>
              <a:t>бассейна, тренажерного зала, занятия йогой и т.д</a:t>
            </a:r>
            <a:r>
              <a:rPr lang="ru-RU" sz="1800" dirty="0" smtClean="0"/>
              <a:t>. </a:t>
            </a:r>
          </a:p>
          <a:p>
            <a:pPr marL="342900" indent="-342900"/>
            <a:r>
              <a:rPr lang="ru-RU" sz="1800" dirty="0" smtClean="0"/>
              <a:t>РЕЛАКСАЦИЯ </a:t>
            </a:r>
            <a:r>
              <a:rPr lang="ru-RU" sz="1800" dirty="0"/>
              <a:t>— это метод, с помощью которого можно частично или полностью избавляться от физического или психического </a:t>
            </a:r>
            <a:r>
              <a:rPr lang="ru-RU" sz="1800" dirty="0" smtClean="0"/>
              <a:t>напряжения 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58507" y="1412776"/>
            <a:ext cx="3943543" cy="4759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Естественные способы регуляции организма</a:t>
            </a:r>
          </a:p>
          <a:p>
            <a:r>
              <a:rPr lang="ru-RU" sz="1800" dirty="0" smtClean="0"/>
              <a:t>длительный сон</a:t>
            </a:r>
          </a:p>
          <a:p>
            <a:r>
              <a:rPr lang="ru-RU" sz="1800" dirty="0" smtClean="0"/>
              <a:t> вкусная еда</a:t>
            </a:r>
          </a:p>
          <a:p>
            <a:r>
              <a:rPr lang="ru-RU" sz="1800" dirty="0" smtClean="0"/>
              <a:t> общение с природой и животными</a:t>
            </a:r>
          </a:p>
          <a:p>
            <a:r>
              <a:rPr lang="ru-RU" sz="1800" dirty="0" smtClean="0"/>
              <a:t> движение, танцы, музыка </a:t>
            </a:r>
          </a:p>
          <a:p>
            <a:r>
              <a:rPr lang="ru-RU" sz="1800" dirty="0" smtClean="0"/>
              <a:t> баня, сауна, массаж </a:t>
            </a:r>
          </a:p>
          <a:p>
            <a:r>
              <a:rPr lang="ru-RU" sz="1800" dirty="0" smtClean="0"/>
              <a:t>горячая ванна с пеной </a:t>
            </a:r>
          </a:p>
          <a:p>
            <a:r>
              <a:rPr lang="ru-RU" sz="1800" dirty="0" smtClean="0"/>
              <a:t>SPA процедуры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9229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60648"/>
            <a:ext cx="96012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СПОСОБЫ ПРОФИЛАКТИКИ СЭВ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57909" y="1124744"/>
            <a:ext cx="4644126" cy="554461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5000" b="1" dirty="0"/>
              <a:t>Способы эмоциональной </a:t>
            </a:r>
            <a:r>
              <a:rPr lang="ru-RU" sz="5000" b="1" dirty="0" err="1" smtClean="0"/>
              <a:t>саморегуляции</a:t>
            </a:r>
            <a:endParaRPr lang="ru-RU" sz="5000" b="1" dirty="0" smtClean="0"/>
          </a:p>
          <a:p>
            <a:r>
              <a:rPr lang="ru-RU" sz="4500" dirty="0" smtClean="0"/>
              <a:t>смех</a:t>
            </a:r>
            <a:r>
              <a:rPr lang="ru-RU" sz="4500" dirty="0"/>
              <a:t>, улыбка, </a:t>
            </a:r>
            <a:r>
              <a:rPr lang="ru-RU" sz="4500" dirty="0" smtClean="0"/>
              <a:t>юмор </a:t>
            </a:r>
          </a:p>
          <a:p>
            <a:r>
              <a:rPr lang="ru-RU" sz="4500" dirty="0" smtClean="0"/>
              <a:t>размышления </a:t>
            </a:r>
            <a:r>
              <a:rPr lang="ru-RU" sz="4500" dirty="0"/>
              <a:t>о хорошем, </a:t>
            </a:r>
            <a:r>
              <a:rPr lang="ru-RU" sz="4500" dirty="0" smtClean="0"/>
              <a:t>приятном</a:t>
            </a:r>
          </a:p>
          <a:p>
            <a:r>
              <a:rPr lang="ru-RU" sz="4500" dirty="0" smtClean="0"/>
              <a:t>рассматривание </a:t>
            </a:r>
            <a:r>
              <a:rPr lang="ru-RU" sz="4500" dirty="0"/>
              <a:t>цветов в помещении, пейзажа за окном, фотографий, других приятных или дорогих </a:t>
            </a:r>
            <a:r>
              <a:rPr lang="ru-RU" sz="4500" dirty="0" smtClean="0"/>
              <a:t>вещей</a:t>
            </a:r>
          </a:p>
          <a:p>
            <a:r>
              <a:rPr lang="ru-RU" sz="4500" dirty="0" smtClean="0"/>
              <a:t>мысленное </a:t>
            </a:r>
            <a:r>
              <a:rPr lang="ru-RU" sz="4500" dirty="0"/>
              <a:t>обращение к высшим силам (Богу, Вселенной, великой идее</a:t>
            </a:r>
            <a:r>
              <a:rPr lang="ru-RU" sz="4500" dirty="0" smtClean="0"/>
              <a:t>)</a:t>
            </a:r>
          </a:p>
          <a:p>
            <a:r>
              <a:rPr lang="ru-RU" sz="4500" dirty="0" smtClean="0"/>
              <a:t>«</a:t>
            </a:r>
            <a:r>
              <a:rPr lang="ru-RU" sz="4500" dirty="0"/>
              <a:t>купание» (реальное или мысленное) в солнечных </a:t>
            </a:r>
            <a:r>
              <a:rPr lang="ru-RU" sz="4500" dirty="0" smtClean="0"/>
              <a:t>лучах</a:t>
            </a:r>
          </a:p>
          <a:p>
            <a:r>
              <a:rPr lang="ru-RU" sz="4500" dirty="0" smtClean="0"/>
              <a:t>вдыхание </a:t>
            </a:r>
            <a:r>
              <a:rPr lang="ru-RU" sz="4500" dirty="0"/>
              <a:t>свежего </a:t>
            </a:r>
            <a:r>
              <a:rPr lang="ru-RU" sz="4500" dirty="0" smtClean="0"/>
              <a:t>воздуха, дыхательная гимнастика</a:t>
            </a:r>
          </a:p>
          <a:p>
            <a:r>
              <a:rPr lang="ru-RU" sz="4500" dirty="0" smtClean="0"/>
              <a:t>чтение </a:t>
            </a:r>
          </a:p>
          <a:p>
            <a:r>
              <a:rPr lang="ru-RU" sz="4500" dirty="0" smtClean="0"/>
              <a:t>высказывание </a:t>
            </a:r>
            <a:r>
              <a:rPr lang="ru-RU" sz="4500" dirty="0"/>
              <a:t>похвалы, комплиментов кому-либо просто </a:t>
            </a:r>
            <a:r>
              <a:rPr lang="ru-RU" sz="4500" dirty="0" smtClean="0"/>
              <a:t>так</a:t>
            </a:r>
          </a:p>
          <a:p>
            <a:r>
              <a:rPr lang="ru-RU" sz="4500" dirty="0" smtClean="0"/>
              <a:t>Занятие </a:t>
            </a:r>
            <a:r>
              <a:rPr lang="ru-RU" sz="4500" dirty="0"/>
              <a:t>любимым делом - </a:t>
            </a:r>
            <a:r>
              <a:rPr lang="ru-RU" sz="4500" dirty="0" smtClean="0"/>
              <a:t>хобби</a:t>
            </a:r>
            <a:endParaRPr lang="ru-RU" sz="45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58507" y="1124744"/>
            <a:ext cx="3943543" cy="5047457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5000" b="1" dirty="0" smtClean="0"/>
              <a:t>Самовнушение и </a:t>
            </a:r>
            <a:r>
              <a:rPr lang="ru-RU" sz="5000" b="1" dirty="0" err="1" smtClean="0"/>
              <a:t>самопоощрение</a:t>
            </a:r>
            <a:r>
              <a:rPr lang="ru-RU" sz="5000" b="1" dirty="0" smtClean="0"/>
              <a:t> </a:t>
            </a:r>
          </a:p>
          <a:p>
            <a:pPr marL="0" indent="268288">
              <a:tabLst>
                <a:tab pos="182563" algn="l"/>
              </a:tabLst>
            </a:pPr>
            <a:r>
              <a:rPr lang="ru-RU" sz="4500" dirty="0" smtClean="0"/>
              <a:t>Находите возможность хвалить себя в течение рабочего дня не менее 3–5 раз.  В </a:t>
            </a:r>
            <a:r>
              <a:rPr lang="ru-RU" sz="4500" dirty="0"/>
              <a:t>случае даже незначительных успехов целесообразно хвалить себя, мысленно говоря: </a:t>
            </a:r>
            <a:endParaRPr lang="ru-RU" sz="4500" dirty="0" smtClean="0"/>
          </a:p>
          <a:p>
            <a:pPr marL="0" indent="268288">
              <a:buNone/>
              <a:tabLst>
                <a:tab pos="182563" algn="l"/>
              </a:tabLst>
            </a:pPr>
            <a:r>
              <a:rPr lang="ru-RU" sz="4500" dirty="0" smtClean="0"/>
              <a:t>«</a:t>
            </a:r>
            <a:r>
              <a:rPr lang="ru-RU" sz="4500" dirty="0"/>
              <a:t>МОЛОДЕЦ!», </a:t>
            </a:r>
            <a:endParaRPr lang="ru-RU" sz="4500" dirty="0" smtClean="0"/>
          </a:p>
          <a:p>
            <a:pPr marL="0" indent="268288">
              <a:buNone/>
              <a:tabLst>
                <a:tab pos="182563" algn="l"/>
              </a:tabLst>
            </a:pPr>
            <a:r>
              <a:rPr lang="ru-RU" sz="4500" dirty="0" smtClean="0"/>
              <a:t>«</a:t>
            </a:r>
            <a:r>
              <a:rPr lang="ru-RU" sz="4500" dirty="0"/>
              <a:t>УМНИЦА!», </a:t>
            </a:r>
            <a:endParaRPr lang="ru-RU" sz="4500" dirty="0" smtClean="0"/>
          </a:p>
          <a:p>
            <a:pPr marL="0" indent="268288">
              <a:buNone/>
              <a:tabLst>
                <a:tab pos="182563" algn="l"/>
              </a:tabLst>
            </a:pPr>
            <a:r>
              <a:rPr lang="ru-RU" sz="4500" dirty="0" smtClean="0"/>
              <a:t>«</a:t>
            </a:r>
            <a:r>
              <a:rPr lang="ru-RU" sz="4500" dirty="0"/>
              <a:t>ЗДОРОВО ПОЛУЧИЛОСЬ!», </a:t>
            </a:r>
            <a:endParaRPr lang="ru-RU" sz="4500" dirty="0" smtClean="0"/>
          </a:p>
          <a:p>
            <a:pPr marL="0" indent="268288">
              <a:buNone/>
              <a:tabLst>
                <a:tab pos="182563" algn="l"/>
              </a:tabLst>
            </a:pPr>
            <a:r>
              <a:rPr lang="ru-RU" sz="4500" dirty="0" smtClean="0"/>
              <a:t>«</a:t>
            </a:r>
            <a:r>
              <a:rPr lang="ru-RU" sz="4500" dirty="0"/>
              <a:t>Я ОТЛИЧНО СПРАВИЛАСЬ!», </a:t>
            </a:r>
            <a:endParaRPr lang="ru-RU" sz="4500" dirty="0" smtClean="0"/>
          </a:p>
          <a:p>
            <a:pPr marL="0" indent="268288">
              <a:buNone/>
              <a:tabLst>
                <a:tab pos="182563" algn="l"/>
              </a:tabLst>
            </a:pPr>
            <a:r>
              <a:rPr lang="ru-RU" sz="4500" dirty="0" smtClean="0"/>
              <a:t>«</a:t>
            </a:r>
            <a:r>
              <a:rPr lang="ru-RU" sz="4500" dirty="0"/>
              <a:t>КАК Я ЛЮБЛЮ СЕБЯ!». </a:t>
            </a:r>
            <a:endParaRPr lang="ru-RU" sz="4500" dirty="0" smtClean="0"/>
          </a:p>
          <a:p>
            <a:pPr marL="0" indent="268288">
              <a:tabLst>
                <a:tab pos="182563" algn="l"/>
              </a:tabLst>
            </a:pPr>
            <a:r>
              <a:rPr lang="ru-RU" sz="4500" dirty="0" smtClean="0"/>
              <a:t> </a:t>
            </a:r>
            <a:r>
              <a:rPr lang="ru-RU" sz="4500" dirty="0"/>
              <a:t>дарите себе подарочки и милые безделушки</a:t>
            </a:r>
          </a:p>
        </p:txBody>
      </p:sp>
    </p:spTree>
    <p:extLst>
      <p:ext uri="{BB962C8B-B14F-4D97-AF65-F5344CB8AC3E}">
        <p14:creationId xmlns:p14="http://schemas.microsoft.com/office/powerpoint/2010/main" val="29213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2" y="404664"/>
            <a:ext cx="6312767" cy="57675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rgbClr val="0070C0"/>
                </a:solidFill>
              </a:rPr>
              <a:t>Практические упражнения</a:t>
            </a:r>
          </a:p>
          <a:p>
            <a:pPr marL="0" indent="0" algn="ctr">
              <a:buNone/>
            </a:pPr>
            <a:r>
              <a:rPr lang="ru-RU" sz="2200" b="1" dirty="0" smtClean="0"/>
              <a:t>1. Способы </a:t>
            </a:r>
            <a:r>
              <a:rPr lang="ru-RU" sz="2200" b="1" dirty="0"/>
              <a:t>дыхательной гимнастики </a:t>
            </a:r>
            <a:r>
              <a:rPr lang="ru-RU" sz="2200" dirty="0"/>
              <a:t>для </a:t>
            </a:r>
            <a:r>
              <a:rPr lang="ru-RU" sz="2200" dirty="0" err="1"/>
              <a:t>саморегуляции</a:t>
            </a:r>
            <a:r>
              <a:rPr lang="ru-RU" sz="2200" dirty="0"/>
              <a:t> эмоционального состояния.</a:t>
            </a:r>
          </a:p>
          <a:p>
            <a:r>
              <a:rPr lang="ru-RU" sz="2200" b="1" dirty="0"/>
              <a:t>Дыхательное </a:t>
            </a:r>
            <a:r>
              <a:rPr lang="ru-RU" sz="2200" b="1" dirty="0" smtClean="0"/>
              <a:t>упражнение «Замок»     </a:t>
            </a:r>
            <a:r>
              <a:rPr lang="ru-RU" sz="2200" dirty="0" smtClean="0"/>
              <a:t>с</a:t>
            </a:r>
            <a:r>
              <a:rPr lang="ru-RU" sz="2200" dirty="0"/>
              <a:t> тонизирующим эффектом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– </a:t>
            </a:r>
            <a:r>
              <a:rPr lang="ru-RU" sz="1900" dirty="0"/>
              <a:t>исходное положение — сидя, корпус выпрямлен, руки на коленях, в положении «замок». </a:t>
            </a:r>
            <a:r>
              <a:rPr lang="ru-RU" sz="1900" dirty="0" smtClean="0"/>
              <a:t>Вдох</a:t>
            </a:r>
            <a:r>
              <a:rPr lang="ru-RU" sz="1900" dirty="0"/>
              <a:t>, одновременно руки поднимаются над головой ладонями вперед. Задержка дыхания (2— 3 секунды), резкий выдох через рот, руки падают на колени.</a:t>
            </a:r>
          </a:p>
          <a:p>
            <a:r>
              <a:rPr lang="ru-RU" sz="2200" b="1" dirty="0"/>
              <a:t>Дыхательное Упражнение «Отдых»</a:t>
            </a:r>
            <a:r>
              <a:rPr lang="ru-RU" dirty="0"/>
              <a:t> с успокаивающим эффектом </a:t>
            </a:r>
            <a:endParaRPr lang="ru-RU" dirty="0" smtClean="0"/>
          </a:p>
          <a:p>
            <a:pPr marL="0" indent="0">
              <a:buNone/>
            </a:pPr>
            <a:r>
              <a:rPr lang="ru-RU" sz="1900" dirty="0" smtClean="0"/>
              <a:t>- </a:t>
            </a:r>
            <a:r>
              <a:rPr lang="ru-RU" sz="1900" dirty="0"/>
              <a:t>исходное положение — стоя, выпрямиться, поставить ноги на ширину плеч. Вдох. На выдохе наклониться, расслабив шею и плечи так, чтобы голова и руки свободно свисали к полу. Дышать глубоко, следить за своим дыханием. Находиться в таком положении в течение 1—2 минут. Затем медленно выпрямиться.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32" y="1988840"/>
            <a:ext cx="2937275" cy="46951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4" y="260648"/>
            <a:ext cx="241181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3_TF02801109" id="{514C060C-566A-4793-92E8-9B42C1E338D4}" vid="{9DF11653-B6B4-453F-BFE5-9B797DE28643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природы с аурой безмятежности (широкоэкранный формат)(3)</Template>
  <TotalTime>230</TotalTime>
  <Words>949</Words>
  <Application>Microsoft Office PowerPoint</Application>
  <PresentationFormat>Произвольный</PresentationFormat>
  <Paragraphs>148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Elektra</vt:lpstr>
      <vt:lpstr>Euphemia</vt:lpstr>
      <vt:lpstr>inherit</vt:lpstr>
      <vt:lpstr>Segoe UI</vt:lpstr>
      <vt:lpstr>Symbol</vt:lpstr>
      <vt:lpstr>Times New Roman</vt:lpstr>
      <vt:lpstr>Безмятежность 16 х 9</vt:lpstr>
      <vt:lpstr>ПРОФИЛАКТИКА ЭМОЦИОНАЛЬНОГО ВЫГОРАНИЯ У ПЕДАГОГОВ ОО</vt:lpstr>
      <vt:lpstr>СИНДРОМ ЭМОЦИОНАЛЬНОГО ВЫГОРАНИЯ (СЭВ)</vt:lpstr>
      <vt:lpstr>Признаки выгорания:  Изменение поведения: скука, сопротивление при выходе на работу, опоздания, употребление психоактивных веществ, подверженность несчастным случаям, снижение креативности.  Изменение в чувствах: депрессия, чувство неудачи, вины, горечи, раздражительность, чувство придирок.  Изменения в мышлении: снижение концентрации внимания, ригидность, подозрительность, недоверчивость, менталитет жертвы, черствость.  Изменение здоровья: нарушение сна, утомляемость, снижение иммунитета. </vt:lpstr>
      <vt:lpstr>Анкета оценки синдрома эмоционального выгорания</vt:lpstr>
      <vt:lpstr>Фазы развития СЭВ (по Селье)</vt:lpstr>
      <vt:lpstr>Профилактика СЭВ</vt:lpstr>
      <vt:lpstr>СПОСОБЫ ПРОФИЛАКТИКИ СЭВ</vt:lpstr>
      <vt:lpstr>СПОСОБЫ ПРОФИЛАКТИКИ СЭВ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ПЕДАГОГАМ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ЭМОЦИОНАЛЬНОГО ВЫГОРАНИЯ У ПЕДАГОГОВ ОО</dc:title>
  <dc:creator>Владимир Тарбаев</dc:creator>
  <cp:lastModifiedBy>Владимир Тарбаев</cp:lastModifiedBy>
  <cp:revision>20</cp:revision>
  <dcterms:created xsi:type="dcterms:W3CDTF">2021-12-28T11:34:24Z</dcterms:created>
  <dcterms:modified xsi:type="dcterms:W3CDTF">2021-12-29T05:50:31Z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